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35"/>
    <p:sldId id="257" r:id="rId36"/>
    <p:sldId id="258" r:id="rId37"/>
    <p:sldId id="259" r:id="rId38"/>
    <p:sldId id="260" r:id="rId39"/>
    <p:sldId id="261" r:id="rId40"/>
    <p:sldId id="262" r:id="rId41"/>
    <p:sldId id="263" r:id="rId42"/>
    <p:sldId id="264" r:id="rId43"/>
    <p:sldId id="265" r:id="rId44"/>
    <p:sldId id="266" r:id="rId45"/>
    <p:sldId id="267" r:id="rId46"/>
  </p:sldIdLst>
  <p:sldSz cx="18288000" cy="10287000"/>
  <p:notesSz cx="6858000" cy="9144000"/>
  <p:embeddedFontLst>
    <p:embeddedFont>
      <p:font typeface="Quando" charset="1" panose="02020603060000060704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Canva Sans" charset="1" panose="020B0503030501040103"/>
      <p:regular r:id="rId11"/>
    </p:embeddedFont>
    <p:embeddedFont>
      <p:font typeface="Canva Sans Bold" charset="1" panose="020B0803030501040103"/>
      <p:regular r:id="rId12"/>
    </p:embeddedFont>
    <p:embeddedFont>
      <p:font typeface="Canva Sans Italics" charset="1" panose="020B0503030501040103"/>
      <p:regular r:id="rId13"/>
    </p:embeddedFont>
    <p:embeddedFont>
      <p:font typeface="Canva Sans Bold Italics" charset="1" panose="020B0803030501040103"/>
      <p:regular r:id="rId14"/>
    </p:embeddedFont>
    <p:embeddedFont>
      <p:font typeface="Canva Sans Medium" charset="1" panose="020B0603030501040103"/>
      <p:regular r:id="rId15"/>
    </p:embeddedFont>
    <p:embeddedFont>
      <p:font typeface="Canva Sans Medium Italics" charset="1" panose="020B0603030501040103"/>
      <p:regular r:id="rId16"/>
    </p:embeddedFont>
    <p:embeddedFont>
      <p:font typeface="Montserrat" charset="1" panose="00000500000000000000"/>
      <p:regular r:id="rId17"/>
    </p:embeddedFont>
    <p:embeddedFont>
      <p:font typeface="Montserrat Bold" charset="1" panose="00000800000000000000"/>
      <p:regular r:id="rId18"/>
    </p:embeddedFont>
    <p:embeddedFont>
      <p:font typeface="Montserrat Italics" charset="1" panose="00000500000000000000"/>
      <p:regular r:id="rId19"/>
    </p:embeddedFont>
    <p:embeddedFont>
      <p:font typeface="Montserrat Bold Italics" charset="1" panose="00000800000000000000"/>
      <p:regular r:id="rId20"/>
    </p:embeddedFont>
    <p:embeddedFont>
      <p:font typeface="Montserrat Thin" charset="1" panose="00000300000000000000"/>
      <p:regular r:id="rId21"/>
    </p:embeddedFont>
    <p:embeddedFont>
      <p:font typeface="Montserrat Thin Italics" charset="1" panose="00000300000000000000"/>
      <p:regular r:id="rId22"/>
    </p:embeddedFont>
    <p:embeddedFont>
      <p:font typeface="Montserrat Extra-Light" charset="1" panose="00000300000000000000"/>
      <p:regular r:id="rId23"/>
    </p:embeddedFont>
    <p:embeddedFont>
      <p:font typeface="Montserrat Extra-Light Italics" charset="1" panose="00000300000000000000"/>
      <p:regular r:id="rId24"/>
    </p:embeddedFont>
    <p:embeddedFont>
      <p:font typeface="Montserrat Light" charset="1" panose="00000400000000000000"/>
      <p:regular r:id="rId25"/>
    </p:embeddedFont>
    <p:embeddedFont>
      <p:font typeface="Montserrat Light Italics" charset="1" panose="00000400000000000000"/>
      <p:regular r:id="rId26"/>
    </p:embeddedFont>
    <p:embeddedFont>
      <p:font typeface="Montserrat Medium" charset="1" panose="00000600000000000000"/>
      <p:regular r:id="rId27"/>
    </p:embeddedFont>
    <p:embeddedFont>
      <p:font typeface="Montserrat Medium Italics" charset="1" panose="00000600000000000000"/>
      <p:regular r:id="rId28"/>
    </p:embeddedFont>
    <p:embeddedFont>
      <p:font typeface="Montserrat Semi-Bold" charset="1" panose="00000700000000000000"/>
      <p:regular r:id="rId29"/>
    </p:embeddedFont>
    <p:embeddedFont>
      <p:font typeface="Montserrat Semi-Bold Italics" charset="1" panose="00000700000000000000"/>
      <p:regular r:id="rId30"/>
    </p:embeddedFont>
    <p:embeddedFont>
      <p:font typeface="Montserrat Ultra-Bold" charset="1" panose="00000900000000000000"/>
      <p:regular r:id="rId31"/>
    </p:embeddedFont>
    <p:embeddedFont>
      <p:font typeface="Montserrat Ultra-Bold Italics" charset="1" panose="00000900000000000000"/>
      <p:regular r:id="rId32"/>
    </p:embeddedFont>
    <p:embeddedFont>
      <p:font typeface="Montserrat Heavy" charset="1" panose="00000A00000000000000"/>
      <p:regular r:id="rId33"/>
    </p:embeddedFont>
    <p:embeddedFont>
      <p:font typeface="Montserrat Heavy Italics" charset="1" panose="00000A0000000000000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slides/slide1.xml" Type="http://schemas.openxmlformats.org/officeDocument/2006/relationships/slide"/><Relationship Id="rId36" Target="slides/slide2.xml" Type="http://schemas.openxmlformats.org/officeDocument/2006/relationships/slide"/><Relationship Id="rId37" Target="slides/slide3.xml" Type="http://schemas.openxmlformats.org/officeDocument/2006/relationships/slide"/><Relationship Id="rId38" Target="slides/slide4.xml" Type="http://schemas.openxmlformats.org/officeDocument/2006/relationships/slide"/><Relationship Id="rId39" Target="slides/slide5.xml" Type="http://schemas.openxmlformats.org/officeDocument/2006/relationships/slide"/><Relationship Id="rId4" Target="theme/theme1.xml" Type="http://schemas.openxmlformats.org/officeDocument/2006/relationships/theme"/><Relationship Id="rId40" Target="slides/slide6.xml" Type="http://schemas.openxmlformats.org/officeDocument/2006/relationships/slide"/><Relationship Id="rId41" Target="slides/slide7.xml" Type="http://schemas.openxmlformats.org/officeDocument/2006/relationships/slide"/><Relationship Id="rId42" Target="slides/slide8.xml" Type="http://schemas.openxmlformats.org/officeDocument/2006/relationships/slide"/><Relationship Id="rId43" Target="slides/slide9.xml" Type="http://schemas.openxmlformats.org/officeDocument/2006/relationships/slide"/><Relationship Id="rId44" Target="slides/slide10.xml" Type="http://schemas.openxmlformats.org/officeDocument/2006/relationships/slide"/><Relationship Id="rId45" Target="slides/slide11.xml" Type="http://schemas.openxmlformats.org/officeDocument/2006/relationships/slide"/><Relationship Id="rId46" Target="slides/slide12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566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376184" y="-216784"/>
            <a:ext cx="5867410" cy="10720569"/>
          </a:xfrm>
          <a:prstGeom prst="rect">
            <a:avLst/>
          </a:prstGeom>
          <a:solidFill>
            <a:srgbClr val="FBFFFF"/>
          </a:solidFill>
        </p:spPr>
      </p:sp>
      <p:sp>
        <p:nvSpPr>
          <p:cNvPr name="AutoShape 3" id="3"/>
          <p:cNvSpPr/>
          <p:nvPr/>
        </p:nvSpPr>
        <p:spPr>
          <a:xfrm rot="0">
            <a:off x="4329921" y="-110072"/>
            <a:ext cx="1161305" cy="10507144"/>
          </a:xfrm>
          <a:prstGeom prst="rect">
            <a:avLst/>
          </a:prstGeom>
          <a:solidFill>
            <a:srgbClr val="BBD9D7">
              <a:alpha val="16863"/>
            </a:srgbClr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2361718" y="330965"/>
            <a:ext cx="2548856" cy="2035163"/>
          </a:xfrm>
          <a:custGeom>
            <a:avLst/>
            <a:gdLst/>
            <a:ahLst/>
            <a:cxnLst/>
            <a:rect r="r" b="b" t="t" l="l"/>
            <a:pathLst>
              <a:path h="2035163" w="2548856">
                <a:moveTo>
                  <a:pt x="0" y="0"/>
                </a:moveTo>
                <a:lnTo>
                  <a:pt x="2548856" y="0"/>
                </a:lnTo>
                <a:lnTo>
                  <a:pt x="2548856" y="2035164"/>
                </a:lnTo>
                <a:lnTo>
                  <a:pt x="0" y="20351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7230" t="-23892" r="-22769" b="-21001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580880" y="2585480"/>
            <a:ext cx="5820693" cy="7082121"/>
          </a:xfrm>
          <a:custGeom>
            <a:avLst/>
            <a:gdLst/>
            <a:ahLst/>
            <a:cxnLst/>
            <a:rect r="r" b="b" t="t" l="l"/>
            <a:pathLst>
              <a:path h="7082121" w="5820693">
                <a:moveTo>
                  <a:pt x="0" y="0"/>
                </a:moveTo>
                <a:lnTo>
                  <a:pt x="5820693" y="0"/>
                </a:lnTo>
                <a:lnTo>
                  <a:pt x="5820693" y="7082121"/>
                </a:lnTo>
                <a:lnTo>
                  <a:pt x="0" y="7082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3215" t="-363" r="0" b="-15838"/>
            </a:stretch>
          </a:blipFill>
        </p:spPr>
      </p:sp>
      <p:sp>
        <p:nvSpPr>
          <p:cNvPr name="TextBox 6" id="6"/>
          <p:cNvSpPr txBox="true"/>
          <p:nvPr/>
        </p:nvSpPr>
        <p:spPr>
          <a:xfrm rot="-5400000">
            <a:off x="-2713636" y="4967725"/>
            <a:ext cx="8181101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25"/>
              </a:lnSpc>
            </a:pPr>
            <a:r>
              <a:rPr lang="en-US" sz="2500" spc="275">
                <a:solidFill>
                  <a:srgbClr val="556665"/>
                </a:solidFill>
                <a:latin typeface="Montserrat Bold"/>
              </a:rPr>
              <a:t>SC DISTRICT OF THE WESLEYAN CHURCH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210296" y="1574626"/>
            <a:ext cx="8049004" cy="7137749"/>
            <a:chOff x="0" y="0"/>
            <a:chExt cx="10732006" cy="9516998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-352425"/>
              <a:ext cx="10732006" cy="76676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5600"/>
                </a:lnSpc>
              </a:pPr>
              <a:r>
                <a:rPr lang="en-US" sz="10000" spc="-150">
                  <a:solidFill>
                    <a:srgbClr val="FBFFFF"/>
                  </a:solidFill>
                  <a:latin typeface="Quando"/>
                </a:rPr>
                <a:t>Building Strong Churches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7945458"/>
              <a:ext cx="10730662" cy="15715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928"/>
                </a:lnSpc>
              </a:pPr>
              <a:r>
                <a:rPr lang="en-US" sz="3200" spc="64">
                  <a:solidFill>
                    <a:srgbClr val="FBFFFF"/>
                  </a:solidFill>
                  <a:latin typeface="Montserrat Medium"/>
                </a:rPr>
                <a:t>A Guide to Local Board of Administration Orientation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566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4172" y="-114090"/>
            <a:ext cx="18436343" cy="1270100"/>
          </a:xfrm>
          <a:prstGeom prst="rect">
            <a:avLst/>
          </a:prstGeom>
          <a:solidFill>
            <a:srgbClr val="FBFFFF">
              <a:alpha val="21961"/>
            </a:srgbClr>
          </a:solidFill>
        </p:spPr>
      </p:sp>
      <p:sp>
        <p:nvSpPr>
          <p:cNvPr name="AutoShape 3" id="3"/>
          <p:cNvSpPr/>
          <p:nvPr/>
        </p:nvSpPr>
        <p:spPr>
          <a:xfrm rot="0">
            <a:off x="5923325" y="-307502"/>
            <a:ext cx="6685056" cy="3418798"/>
          </a:xfrm>
          <a:prstGeom prst="rect">
            <a:avLst/>
          </a:prstGeom>
          <a:solidFill>
            <a:srgbClr val="FBFFF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267316" y="1089335"/>
            <a:ext cx="5998219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spc="60">
                <a:solidFill>
                  <a:srgbClr val="556665"/>
                </a:solidFill>
                <a:latin typeface="Quando"/>
              </a:rPr>
              <a:t>Commitments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41940" y="3408423"/>
            <a:ext cx="17882902" cy="7120067"/>
            <a:chOff x="0" y="0"/>
            <a:chExt cx="23843869" cy="9493422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98429" y="950977"/>
              <a:ext cx="23647011" cy="85424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99"/>
                </a:lnSpc>
              </a:pPr>
              <a:r>
                <a:rPr lang="en-US" sz="2999" spc="65">
                  <a:solidFill>
                    <a:srgbClr val="FBFFFF"/>
                  </a:solidFill>
                  <a:latin typeface="Montserrat"/>
                </a:rPr>
                <a:t>• Not every detail has to be discussed and voted on. Most people have</a:t>
              </a:r>
            </a:p>
            <a:p>
              <a:pPr algn="ctr">
                <a:lnSpc>
                  <a:spcPts val="7499"/>
                </a:lnSpc>
              </a:pPr>
              <a:r>
                <a:rPr lang="en-US" sz="2999" spc="65">
                  <a:solidFill>
                    <a:srgbClr val="FBFFFF"/>
                  </a:solidFill>
                  <a:latin typeface="Montserrat"/>
                </a:rPr>
                <a:t>the best interest of the church at heart and if we cannot trust them in</a:t>
              </a:r>
            </a:p>
            <a:p>
              <a:pPr algn="ctr">
                <a:lnSpc>
                  <a:spcPts val="7499"/>
                </a:lnSpc>
              </a:pPr>
              <a:r>
                <a:rPr lang="en-US" sz="2999" spc="65">
                  <a:solidFill>
                    <a:srgbClr val="FBFFFF"/>
                  </a:solidFill>
                  <a:latin typeface="Montserrat"/>
                </a:rPr>
                <a:t>the minor details we should not have put them in a decision making</a:t>
              </a:r>
            </a:p>
            <a:p>
              <a:pPr algn="ctr">
                <a:lnSpc>
                  <a:spcPts val="7499"/>
                </a:lnSpc>
              </a:pPr>
              <a:r>
                <a:rPr lang="en-US" sz="2999" spc="65">
                  <a:solidFill>
                    <a:srgbClr val="FBFFFF"/>
                  </a:solidFill>
                  <a:latin typeface="Montserrat"/>
                </a:rPr>
                <a:t>position.</a:t>
              </a:r>
            </a:p>
            <a:p>
              <a:pPr algn="ctr">
                <a:lnSpc>
                  <a:spcPts val="7499"/>
                </a:lnSpc>
              </a:pPr>
              <a:r>
                <a:rPr lang="en-US" sz="2999" spc="65">
                  <a:solidFill>
                    <a:srgbClr val="FBFFFF"/>
                  </a:solidFill>
                  <a:latin typeface="Montserrat"/>
                </a:rPr>
                <a:t>• I must build into other people. I can only serve for so long, and then</a:t>
              </a:r>
            </a:p>
            <a:p>
              <a:pPr algn="ctr">
                <a:lnSpc>
                  <a:spcPts val="7499"/>
                </a:lnSpc>
              </a:pPr>
              <a:r>
                <a:rPr lang="en-US" sz="2999" spc="65">
                  <a:solidFill>
                    <a:srgbClr val="FBFFFF"/>
                  </a:solidFill>
                  <a:latin typeface="Montserrat"/>
                </a:rPr>
                <a:t>who will step up and fill the gap?</a:t>
              </a:r>
            </a:p>
            <a:p>
              <a:pPr algn="ctr">
                <a:lnSpc>
                  <a:spcPts val="7749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38100"/>
              <a:ext cx="23843869" cy="7882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9"/>
                </a:lnSpc>
              </a:pPr>
              <a:r>
                <a:rPr lang="en-US" sz="3699" spc="110">
                  <a:solidFill>
                    <a:srgbClr val="FBFFFF"/>
                  </a:solidFill>
                  <a:latin typeface="Montserrat Medium Italics"/>
                </a:rPr>
                <a:t>I will empower and mentor others: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090113" y="9258300"/>
            <a:ext cx="4034730" cy="893616"/>
          </a:xfrm>
          <a:custGeom>
            <a:avLst/>
            <a:gdLst/>
            <a:ahLst/>
            <a:cxnLst/>
            <a:rect r="r" b="b" t="t" l="l"/>
            <a:pathLst>
              <a:path h="893616" w="4034730">
                <a:moveTo>
                  <a:pt x="0" y="0"/>
                </a:moveTo>
                <a:lnTo>
                  <a:pt x="4034729" y="0"/>
                </a:lnTo>
                <a:lnTo>
                  <a:pt x="4034729" y="893616"/>
                </a:lnTo>
                <a:lnTo>
                  <a:pt x="0" y="89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6" b="-301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39026" y="9871247"/>
            <a:ext cx="266551" cy="28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566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841179" y="3806592"/>
            <a:ext cx="10849347" cy="34123"/>
          </a:xfrm>
          <a:prstGeom prst="rect">
            <a:avLst/>
          </a:prstGeom>
          <a:solidFill>
            <a:srgbClr val="FBFFFF"/>
          </a:solidFill>
        </p:spPr>
      </p:sp>
      <p:sp>
        <p:nvSpPr>
          <p:cNvPr name="AutoShape 3" id="3"/>
          <p:cNvSpPr/>
          <p:nvPr/>
        </p:nvSpPr>
        <p:spPr>
          <a:xfrm rot="0">
            <a:off x="-74172" y="-114090"/>
            <a:ext cx="18436343" cy="1270100"/>
          </a:xfrm>
          <a:prstGeom prst="rect">
            <a:avLst/>
          </a:prstGeom>
          <a:solidFill>
            <a:srgbClr val="FBFFFF">
              <a:alpha val="21961"/>
            </a:srgbClr>
          </a:solidFill>
        </p:spPr>
      </p:sp>
      <p:sp>
        <p:nvSpPr>
          <p:cNvPr name="AutoShape 4" id="4"/>
          <p:cNvSpPr/>
          <p:nvPr/>
        </p:nvSpPr>
        <p:spPr>
          <a:xfrm rot="0">
            <a:off x="5923325" y="-307502"/>
            <a:ext cx="6685056" cy="3418798"/>
          </a:xfrm>
          <a:prstGeom prst="rect">
            <a:avLst/>
          </a:prstGeom>
          <a:solidFill>
            <a:srgbClr val="FBFFFF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6267316" y="1089335"/>
            <a:ext cx="5998219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spc="60">
                <a:solidFill>
                  <a:srgbClr val="556665"/>
                </a:solidFill>
                <a:latin typeface="Quando"/>
              </a:rPr>
              <a:t>Commitments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3719326" y="3684739"/>
            <a:ext cx="243706" cy="243706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446821" y="3684739"/>
            <a:ext cx="243706" cy="243706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265853" y="3718862"/>
            <a:ext cx="243706" cy="243706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1273106" y="4248542"/>
            <a:ext cx="15721393" cy="6115053"/>
            <a:chOff x="0" y="0"/>
            <a:chExt cx="20961858" cy="8153404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86532" y="998602"/>
              <a:ext cx="20788794" cy="715480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226"/>
                </a:lnSpc>
              </a:pPr>
              <a:r>
                <a:rPr lang="en-US" sz="3299" spc="72">
                  <a:solidFill>
                    <a:srgbClr val="FBFFFF"/>
                  </a:solidFill>
                  <a:latin typeface="Montserrat"/>
                </a:rPr>
                <a:t>• Spiritually</a:t>
              </a:r>
            </a:p>
            <a:p>
              <a:pPr algn="ctr">
                <a:lnSpc>
                  <a:spcPts val="7226"/>
                </a:lnSpc>
              </a:pPr>
              <a:r>
                <a:rPr lang="en-US" sz="3299" spc="72">
                  <a:solidFill>
                    <a:srgbClr val="FBFFFF"/>
                  </a:solidFill>
                  <a:latin typeface="Montserrat"/>
                </a:rPr>
                <a:t>• Relationally</a:t>
              </a:r>
            </a:p>
            <a:p>
              <a:pPr algn="ctr">
                <a:lnSpc>
                  <a:spcPts val="7226"/>
                </a:lnSpc>
              </a:pPr>
              <a:r>
                <a:rPr lang="en-US" sz="3299" spc="72">
                  <a:solidFill>
                    <a:srgbClr val="FBFFFF"/>
                  </a:solidFill>
                  <a:latin typeface="Montserrat"/>
                </a:rPr>
                <a:t>• Emotionally</a:t>
              </a:r>
            </a:p>
            <a:p>
              <a:pPr algn="ctr">
                <a:lnSpc>
                  <a:spcPts val="7226"/>
                </a:lnSpc>
              </a:pPr>
              <a:r>
                <a:rPr lang="en-US" sz="3299" spc="72">
                  <a:solidFill>
                    <a:srgbClr val="FBFFFF"/>
                  </a:solidFill>
                  <a:latin typeface="Montserrat"/>
                </a:rPr>
                <a:t>• Physically</a:t>
              </a:r>
            </a:p>
            <a:p>
              <a:pPr algn="ctr">
                <a:lnSpc>
                  <a:spcPts val="7226"/>
                </a:lnSpc>
              </a:pPr>
              <a:r>
                <a:rPr lang="en-US" sz="3299" spc="72">
                  <a:solidFill>
                    <a:srgbClr val="FBFFFF"/>
                  </a:solidFill>
                  <a:latin typeface="Montserrat"/>
                </a:rPr>
                <a:t>• Ministry and Leadership</a:t>
              </a:r>
            </a:p>
            <a:p>
              <a:pPr algn="ctr">
                <a:lnSpc>
                  <a:spcPts val="8249"/>
                </a:lnSpc>
              </a:pP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38100"/>
              <a:ext cx="20961858" cy="7882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9"/>
                </a:lnSpc>
              </a:pPr>
              <a:r>
                <a:rPr lang="en-US" sz="3699" spc="110">
                  <a:solidFill>
                    <a:srgbClr val="FBFFFF"/>
                  </a:solidFill>
                  <a:latin typeface="Montserrat Medium Italics"/>
                </a:rPr>
                <a:t>I will do everything possible to become healthier this year: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4090113" y="9258300"/>
            <a:ext cx="4034730" cy="893616"/>
          </a:xfrm>
          <a:custGeom>
            <a:avLst/>
            <a:gdLst/>
            <a:ahLst/>
            <a:cxnLst/>
            <a:rect r="r" b="b" t="t" l="l"/>
            <a:pathLst>
              <a:path h="893616" w="4034730">
                <a:moveTo>
                  <a:pt x="0" y="0"/>
                </a:moveTo>
                <a:lnTo>
                  <a:pt x="4034729" y="0"/>
                </a:lnTo>
                <a:lnTo>
                  <a:pt x="4034729" y="893616"/>
                </a:lnTo>
                <a:lnTo>
                  <a:pt x="0" y="89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6" b="-301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57406" y="9871247"/>
            <a:ext cx="229791" cy="28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"/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566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719326" y="5132248"/>
            <a:ext cx="10849347" cy="34123"/>
          </a:xfrm>
          <a:prstGeom prst="rect">
            <a:avLst/>
          </a:prstGeom>
          <a:solidFill>
            <a:srgbClr val="FBFFFF"/>
          </a:solidFill>
        </p:spPr>
      </p:sp>
      <p:sp>
        <p:nvSpPr>
          <p:cNvPr name="AutoShape 3" id="3"/>
          <p:cNvSpPr/>
          <p:nvPr/>
        </p:nvSpPr>
        <p:spPr>
          <a:xfrm rot="0">
            <a:off x="-74172" y="-114090"/>
            <a:ext cx="18436343" cy="1270100"/>
          </a:xfrm>
          <a:prstGeom prst="rect">
            <a:avLst/>
          </a:prstGeom>
          <a:solidFill>
            <a:srgbClr val="FBFFFF">
              <a:alpha val="21961"/>
            </a:srgbClr>
          </a:solidFill>
        </p:spPr>
      </p:sp>
      <p:sp>
        <p:nvSpPr>
          <p:cNvPr name="AutoShape 4" id="4"/>
          <p:cNvSpPr/>
          <p:nvPr/>
        </p:nvSpPr>
        <p:spPr>
          <a:xfrm rot="0">
            <a:off x="5923325" y="-307502"/>
            <a:ext cx="6685056" cy="3418798"/>
          </a:xfrm>
          <a:prstGeom prst="rect">
            <a:avLst/>
          </a:prstGeom>
          <a:solidFill>
            <a:srgbClr val="FBFFFF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6267316" y="594035"/>
            <a:ext cx="5998219" cy="197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spc="60">
                <a:solidFill>
                  <a:srgbClr val="556665"/>
                </a:solidFill>
                <a:latin typeface="Quando"/>
              </a:rPr>
              <a:t>Other Resources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3597474" y="5027456"/>
            <a:ext cx="243706" cy="243706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446821" y="5010395"/>
            <a:ext cx="243706" cy="243706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022147" y="5027456"/>
            <a:ext cx="243706" cy="243706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FFFF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6719009" y="6108982"/>
            <a:ext cx="460627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0"/>
              </a:lnSpc>
            </a:pPr>
            <a:r>
              <a:rPr lang="en-US" sz="3400" spc="102">
                <a:solidFill>
                  <a:srgbClr val="FBFFFF"/>
                </a:solidFill>
                <a:latin typeface="Montserrat Medium Italics"/>
              </a:rPr>
              <a:t>Attached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64979" y="9498536"/>
            <a:ext cx="1719114" cy="3232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60"/>
              </a:lnSpc>
              <a:spcBef>
                <a:spcPct val="0"/>
              </a:spcBef>
            </a:pPr>
            <a:r>
              <a:rPr lang="en-US" sz="1900" spc="57">
                <a:solidFill>
                  <a:srgbClr val="FBFFFF"/>
                </a:solidFill>
                <a:latin typeface="Montserrat Medium Italics"/>
              </a:rPr>
              <a:t>V1. 11.2023drb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14090113" y="9258300"/>
            <a:ext cx="4034730" cy="893616"/>
          </a:xfrm>
          <a:custGeom>
            <a:avLst/>
            <a:gdLst/>
            <a:ahLst/>
            <a:cxnLst/>
            <a:rect r="r" b="b" t="t" l="l"/>
            <a:pathLst>
              <a:path h="893616" w="4034730">
                <a:moveTo>
                  <a:pt x="0" y="0"/>
                </a:moveTo>
                <a:lnTo>
                  <a:pt x="4034729" y="0"/>
                </a:lnTo>
                <a:lnTo>
                  <a:pt x="4034729" y="893616"/>
                </a:lnTo>
                <a:lnTo>
                  <a:pt x="0" y="89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6" b="-301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55620" y="9871247"/>
            <a:ext cx="233362" cy="28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"/>
              </a:rPr>
              <a:t>12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B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090113" y="9258300"/>
            <a:ext cx="4034730" cy="893616"/>
          </a:xfrm>
          <a:custGeom>
            <a:avLst/>
            <a:gdLst/>
            <a:ahLst/>
            <a:cxnLst/>
            <a:rect r="r" b="b" t="t" l="l"/>
            <a:pathLst>
              <a:path h="893616" w="4034730">
                <a:moveTo>
                  <a:pt x="0" y="0"/>
                </a:moveTo>
                <a:lnTo>
                  <a:pt x="4034729" y="0"/>
                </a:lnTo>
                <a:lnTo>
                  <a:pt x="4034729" y="893616"/>
                </a:lnTo>
                <a:lnTo>
                  <a:pt x="0" y="89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6" b="-301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97367" y="1310852"/>
            <a:ext cx="6736109" cy="7262083"/>
          </a:xfrm>
          <a:custGeom>
            <a:avLst/>
            <a:gdLst/>
            <a:ahLst/>
            <a:cxnLst/>
            <a:rect r="r" b="b" t="t" l="l"/>
            <a:pathLst>
              <a:path h="7262083" w="6736109">
                <a:moveTo>
                  <a:pt x="0" y="0"/>
                </a:moveTo>
                <a:lnTo>
                  <a:pt x="6736109" y="0"/>
                </a:lnTo>
                <a:lnTo>
                  <a:pt x="6736109" y="7262083"/>
                </a:lnTo>
                <a:lnTo>
                  <a:pt x="0" y="72620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929" t="0" r="-15948" b="0"/>
            </a:stretch>
          </a:blipFill>
        </p:spPr>
      </p:sp>
      <p:sp>
        <p:nvSpPr>
          <p:cNvPr name="AutoShape 4" id="4"/>
          <p:cNvSpPr/>
          <p:nvPr/>
        </p:nvSpPr>
        <p:spPr>
          <a:xfrm rot="0">
            <a:off x="8285932" y="173355"/>
            <a:ext cx="1041124" cy="10429763"/>
          </a:xfrm>
          <a:prstGeom prst="rect">
            <a:avLst/>
          </a:prstGeom>
          <a:solidFill>
            <a:srgbClr val="556665"/>
          </a:solidFill>
        </p:spPr>
      </p:sp>
      <p:sp>
        <p:nvSpPr>
          <p:cNvPr name="TextBox 5" id="5"/>
          <p:cNvSpPr txBox="true"/>
          <p:nvPr/>
        </p:nvSpPr>
        <p:spPr>
          <a:xfrm rot="-5400000">
            <a:off x="6613663" y="4468954"/>
            <a:ext cx="4513305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0"/>
              </a:lnSpc>
            </a:pPr>
            <a:r>
              <a:rPr lang="en-US" sz="3400" spc="170">
                <a:solidFill>
                  <a:srgbClr val="FBFFFF"/>
                </a:solidFill>
                <a:latin typeface="Montserrat Bold"/>
              </a:rPr>
              <a:t>OUR PURPOSE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520158" y="910913"/>
            <a:ext cx="6739142" cy="7814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70"/>
              </a:lnSpc>
            </a:pPr>
            <a:r>
              <a:rPr lang="en-US" sz="3000" spc="30">
                <a:solidFill>
                  <a:srgbClr val="556665"/>
                </a:solidFill>
                <a:latin typeface="Montserrat"/>
              </a:rPr>
              <a:t>In the Wesleyan Church, the Local Board of Administration is a team of people who serve by representing God to the people. It is much more of a spiritual role than a business role. Their position allows them not to control the church, but to lead in a way that moves the mission forward for the sake of Kingdom advancement.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3068" y="9871247"/>
            <a:ext cx="118467" cy="28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"/>
              </a:rPr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566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96259" y="-150232"/>
            <a:ext cx="7844973" cy="10587463"/>
          </a:xfrm>
          <a:prstGeom prst="rect">
            <a:avLst/>
          </a:prstGeom>
          <a:solidFill>
            <a:srgbClr val="FBFFFF"/>
          </a:solidFill>
        </p:spPr>
      </p:sp>
      <p:grpSp>
        <p:nvGrpSpPr>
          <p:cNvPr name="Group 3" id="3"/>
          <p:cNvGrpSpPr/>
          <p:nvPr/>
        </p:nvGrpSpPr>
        <p:grpSpPr>
          <a:xfrm rot="0">
            <a:off x="2294979" y="4527011"/>
            <a:ext cx="9521657" cy="4731289"/>
            <a:chOff x="0" y="0"/>
            <a:chExt cx="2507762" cy="124610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507762" cy="1246101"/>
            </a:xfrm>
            <a:custGeom>
              <a:avLst/>
              <a:gdLst/>
              <a:ahLst/>
              <a:cxnLst/>
              <a:rect r="r" b="b" t="t" l="l"/>
              <a:pathLst>
                <a:path h="1246101" w="2507762">
                  <a:moveTo>
                    <a:pt x="0" y="0"/>
                  </a:moveTo>
                  <a:lnTo>
                    <a:pt x="2507762" y="0"/>
                  </a:lnTo>
                  <a:lnTo>
                    <a:pt x="2507762" y="1246101"/>
                  </a:lnTo>
                  <a:lnTo>
                    <a:pt x="0" y="1246101"/>
                  </a:lnTo>
                  <a:close/>
                </a:path>
              </a:pathLst>
            </a:custGeom>
            <a:solidFill>
              <a:srgbClr val="95A1A1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2507762" cy="12651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25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962025"/>
            <a:ext cx="5595055" cy="1971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00"/>
              </a:lnSpc>
            </a:pPr>
            <a:r>
              <a:rPr lang="en-US" sz="6000" spc="60">
                <a:solidFill>
                  <a:srgbClr val="556665"/>
                </a:solidFill>
                <a:latin typeface="Quando"/>
              </a:rPr>
              <a:t>Table of Contents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954429" y="4742098"/>
            <a:ext cx="5671118" cy="3968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303"/>
              </a:lnSpc>
            </a:pPr>
            <a:r>
              <a:rPr lang="en-US" sz="3399" spc="169">
                <a:solidFill>
                  <a:srgbClr val="FBFFFF"/>
                </a:solidFill>
                <a:latin typeface="Montserrat"/>
              </a:rPr>
              <a:t>IDENTITY  4</a:t>
            </a:r>
          </a:p>
          <a:p>
            <a:pPr>
              <a:lnSpc>
                <a:spcPts val="5303"/>
              </a:lnSpc>
            </a:pPr>
            <a:r>
              <a:rPr lang="en-US" sz="3399" spc="169">
                <a:solidFill>
                  <a:srgbClr val="FBFFFF"/>
                </a:solidFill>
                <a:latin typeface="Montserrat"/>
              </a:rPr>
              <a:t>ROLES  5</a:t>
            </a:r>
          </a:p>
          <a:p>
            <a:pPr>
              <a:lnSpc>
                <a:spcPts val="5303"/>
              </a:lnSpc>
            </a:pPr>
            <a:r>
              <a:rPr lang="en-US" sz="3399" spc="169">
                <a:solidFill>
                  <a:srgbClr val="FBFFFF"/>
                </a:solidFill>
                <a:latin typeface="Montserrat"/>
              </a:rPr>
              <a:t>STRATEGY  6</a:t>
            </a:r>
          </a:p>
          <a:p>
            <a:pPr>
              <a:lnSpc>
                <a:spcPts val="5303"/>
              </a:lnSpc>
            </a:pPr>
            <a:r>
              <a:rPr lang="en-US" sz="3399" spc="169">
                <a:solidFill>
                  <a:srgbClr val="FBFFFF"/>
                </a:solidFill>
                <a:latin typeface="Montserrat"/>
              </a:rPr>
              <a:t>REQUIREMENTS  7</a:t>
            </a:r>
          </a:p>
          <a:p>
            <a:pPr>
              <a:lnSpc>
                <a:spcPts val="5303"/>
              </a:lnSpc>
            </a:pPr>
            <a:r>
              <a:rPr lang="en-US" sz="3399" spc="169">
                <a:solidFill>
                  <a:srgbClr val="FBFFFF"/>
                </a:solidFill>
                <a:latin typeface="Montserrat"/>
              </a:rPr>
              <a:t>COMMITMENTS  8</a:t>
            </a:r>
          </a:p>
          <a:p>
            <a:pPr>
              <a:lnSpc>
                <a:spcPts val="5304"/>
              </a:lnSpc>
            </a:pPr>
            <a:r>
              <a:rPr lang="en-US" sz="3400" spc="170">
                <a:solidFill>
                  <a:srgbClr val="FBFFFF"/>
                </a:solidFill>
                <a:latin typeface="Montserrat"/>
              </a:rPr>
              <a:t>OTHER RESOURCES  12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090113" y="9258300"/>
            <a:ext cx="4034730" cy="893616"/>
          </a:xfrm>
          <a:custGeom>
            <a:avLst/>
            <a:gdLst/>
            <a:ahLst/>
            <a:cxnLst/>
            <a:rect r="r" b="b" t="t" l="l"/>
            <a:pathLst>
              <a:path h="893616" w="4034730">
                <a:moveTo>
                  <a:pt x="0" y="0"/>
                </a:moveTo>
                <a:lnTo>
                  <a:pt x="4034729" y="0"/>
                </a:lnTo>
                <a:lnTo>
                  <a:pt x="4034729" y="893616"/>
                </a:lnTo>
                <a:lnTo>
                  <a:pt x="0" y="89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6" b="-301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09645" y="9871247"/>
            <a:ext cx="125313" cy="28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"/>
              </a:rPr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566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4172" y="-114090"/>
            <a:ext cx="18436343" cy="1270100"/>
          </a:xfrm>
          <a:prstGeom prst="rect">
            <a:avLst/>
          </a:prstGeom>
          <a:solidFill>
            <a:srgbClr val="FBFFFF">
              <a:alpha val="21961"/>
            </a:srgbClr>
          </a:solidFill>
        </p:spPr>
      </p:sp>
      <p:sp>
        <p:nvSpPr>
          <p:cNvPr name="AutoShape 3" id="3"/>
          <p:cNvSpPr/>
          <p:nvPr/>
        </p:nvSpPr>
        <p:spPr>
          <a:xfrm rot="0">
            <a:off x="5923325" y="-307502"/>
            <a:ext cx="6685056" cy="3418798"/>
          </a:xfrm>
          <a:prstGeom prst="rect">
            <a:avLst/>
          </a:prstGeom>
          <a:solidFill>
            <a:srgbClr val="FBFFF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639461" y="1084394"/>
            <a:ext cx="5252785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spc="60">
                <a:solidFill>
                  <a:srgbClr val="556665"/>
                </a:solidFill>
                <a:latin typeface="Quando"/>
              </a:rPr>
              <a:t>Identity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2994736" y="3471407"/>
            <a:ext cx="5132972" cy="6391086"/>
            <a:chOff x="0" y="0"/>
            <a:chExt cx="6843962" cy="8521448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28252" y="1353567"/>
              <a:ext cx="6787457" cy="71678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26109" indent="-313054" lvl="1">
                <a:lnSpc>
                  <a:spcPts val="4349"/>
                </a:lnSpc>
                <a:buFont typeface="Arial"/>
                <a:buChar char="•"/>
              </a:pPr>
              <a:r>
                <a:rPr lang="en-US" sz="2899" spc="28">
                  <a:solidFill>
                    <a:srgbClr val="FBFFFF"/>
                  </a:solidFill>
                  <a:latin typeface="Montserrat"/>
                </a:rPr>
                <a:t>Brothers and Sisters in Christ</a:t>
              </a:r>
            </a:p>
            <a:p>
              <a:pPr marL="626109" indent="-313054" lvl="1">
                <a:lnSpc>
                  <a:spcPts val="4349"/>
                </a:lnSpc>
                <a:buFont typeface="Arial"/>
                <a:buChar char="•"/>
              </a:pPr>
              <a:r>
                <a:rPr lang="en-US" sz="2899" spc="28">
                  <a:solidFill>
                    <a:srgbClr val="FBFFFF"/>
                  </a:solidFill>
                  <a:latin typeface="Montserrat"/>
                </a:rPr>
                <a:t>Ministry Partners</a:t>
              </a:r>
            </a:p>
            <a:p>
              <a:pPr marL="626109" indent="-313054" lvl="1">
                <a:lnSpc>
                  <a:spcPts val="4349"/>
                </a:lnSpc>
                <a:buFont typeface="Arial"/>
                <a:buChar char="•"/>
              </a:pPr>
              <a:r>
                <a:rPr lang="en-US" sz="2899" spc="28">
                  <a:solidFill>
                    <a:srgbClr val="FBFFFF"/>
                  </a:solidFill>
                  <a:latin typeface="Montserrat"/>
                </a:rPr>
                <a:t>Kindred Spirits</a:t>
              </a:r>
            </a:p>
            <a:p>
              <a:pPr marL="626109" indent="-313054" lvl="1">
                <a:lnSpc>
                  <a:spcPts val="4349"/>
                </a:lnSpc>
                <a:buFont typeface="Arial"/>
                <a:buChar char="•"/>
              </a:pPr>
              <a:r>
                <a:rPr lang="en-US" sz="2899" spc="28">
                  <a:solidFill>
                    <a:srgbClr val="FBFFFF"/>
                  </a:solidFill>
                  <a:latin typeface="Montserrat"/>
                </a:rPr>
                <a:t>Percentage Givers (tithers)</a:t>
              </a:r>
            </a:p>
            <a:p>
              <a:pPr marL="626109" indent="-313054" lvl="1">
                <a:lnSpc>
                  <a:spcPts val="4349"/>
                </a:lnSpc>
                <a:buFont typeface="Arial"/>
                <a:buChar char="•"/>
              </a:pPr>
              <a:r>
                <a:rPr lang="en-US" sz="2899" spc="28">
                  <a:solidFill>
                    <a:srgbClr val="FBFFFF"/>
                  </a:solidFill>
                  <a:latin typeface="Montserrat"/>
                </a:rPr>
                <a:t>Ministers</a:t>
              </a:r>
            </a:p>
            <a:p>
              <a:pPr marL="626109" indent="-313054" lvl="1">
                <a:lnSpc>
                  <a:spcPts val="4349"/>
                </a:lnSpc>
                <a:buFont typeface="Arial"/>
                <a:buChar char="•"/>
              </a:pPr>
              <a:r>
                <a:rPr lang="en-US" sz="2899" spc="28">
                  <a:solidFill>
                    <a:srgbClr val="FBFFFF"/>
                  </a:solidFill>
                  <a:latin typeface="Montserrat"/>
                </a:rPr>
                <a:t>Pursuing the Same Interests</a:t>
              </a:r>
            </a:p>
            <a:p>
              <a:pPr marL="626109" indent="-313054" lvl="1">
                <a:lnSpc>
                  <a:spcPts val="4349"/>
                </a:lnSpc>
                <a:buFont typeface="Arial"/>
                <a:buChar char="•"/>
              </a:pPr>
              <a:r>
                <a:rPr lang="en-US" sz="2899" spc="28">
                  <a:solidFill>
                    <a:srgbClr val="FBFFFF"/>
                  </a:solidFill>
                  <a:latin typeface="Montserrat"/>
                </a:rPr>
                <a:t>Trustworthy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38100"/>
              <a:ext cx="6843962" cy="9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89"/>
                </a:lnSpc>
              </a:pPr>
              <a:r>
                <a:rPr lang="en-US" sz="4299" spc="128">
                  <a:solidFill>
                    <a:srgbClr val="FBFFFF"/>
                  </a:solidFill>
                  <a:latin typeface="Montserrat Medium Italics"/>
                </a:rPr>
                <a:t>We Are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0305243" y="3734754"/>
            <a:ext cx="4606276" cy="2047686"/>
            <a:chOff x="0" y="0"/>
            <a:chExt cx="6141702" cy="273024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25353" y="1353567"/>
              <a:ext cx="6090995" cy="13766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 marL="626109" indent="-313054" lvl="1">
                <a:lnSpc>
                  <a:spcPts val="4349"/>
                </a:lnSpc>
                <a:buFont typeface="Arial"/>
                <a:buChar char="•"/>
              </a:pPr>
              <a:r>
                <a:rPr lang="en-US" sz="2899" spc="28">
                  <a:solidFill>
                    <a:srgbClr val="FBFFFF"/>
                  </a:solidFill>
                  <a:latin typeface="Montserrat"/>
                </a:rPr>
                <a:t>“Yes” Teams</a:t>
              </a:r>
            </a:p>
            <a:p>
              <a:pPr algn="just" marL="626109" indent="-313054" lvl="1">
                <a:lnSpc>
                  <a:spcPts val="4349"/>
                </a:lnSpc>
                <a:buFont typeface="Arial"/>
                <a:buChar char="•"/>
              </a:pPr>
              <a:r>
                <a:rPr lang="en-US" sz="2899" spc="28">
                  <a:solidFill>
                    <a:srgbClr val="FBFFFF"/>
                  </a:solidFill>
                  <a:latin typeface="Montserrat"/>
                </a:rPr>
                <a:t>“No” Teams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38100"/>
              <a:ext cx="6141702" cy="90508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589"/>
                </a:lnSpc>
              </a:pPr>
              <a:r>
                <a:rPr lang="en-US" sz="4299" spc="128">
                  <a:solidFill>
                    <a:srgbClr val="FBFFFF"/>
                  </a:solidFill>
                  <a:latin typeface="Montserrat Medium Italics"/>
                </a:rPr>
                <a:t>We Are Not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5923325" y="2563926"/>
            <a:ext cx="668505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3399" spc="101">
                <a:solidFill>
                  <a:srgbClr val="556665"/>
                </a:solidFill>
                <a:latin typeface="Montserrat Medium Italics"/>
              </a:rPr>
              <a:t>Our Leadership Identity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4090113" y="9258300"/>
            <a:ext cx="4034730" cy="893616"/>
          </a:xfrm>
          <a:custGeom>
            <a:avLst/>
            <a:gdLst/>
            <a:ahLst/>
            <a:cxnLst/>
            <a:rect r="r" b="b" t="t" l="l"/>
            <a:pathLst>
              <a:path h="893616" w="4034730">
                <a:moveTo>
                  <a:pt x="0" y="0"/>
                </a:moveTo>
                <a:lnTo>
                  <a:pt x="4034729" y="0"/>
                </a:lnTo>
                <a:lnTo>
                  <a:pt x="4034729" y="893616"/>
                </a:lnTo>
                <a:lnTo>
                  <a:pt x="0" y="89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6" b="-301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06966" y="9871247"/>
            <a:ext cx="130671" cy="28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"/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566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4172" y="-114090"/>
            <a:ext cx="18436343" cy="1270100"/>
          </a:xfrm>
          <a:prstGeom prst="rect">
            <a:avLst/>
          </a:prstGeom>
          <a:solidFill>
            <a:srgbClr val="FBFFFF">
              <a:alpha val="21961"/>
            </a:srgbClr>
          </a:solidFill>
        </p:spPr>
      </p:sp>
      <p:sp>
        <p:nvSpPr>
          <p:cNvPr name="AutoShape 3" id="3"/>
          <p:cNvSpPr/>
          <p:nvPr/>
        </p:nvSpPr>
        <p:spPr>
          <a:xfrm rot="0">
            <a:off x="5923325" y="-307502"/>
            <a:ext cx="6685056" cy="3418798"/>
          </a:xfrm>
          <a:prstGeom prst="rect">
            <a:avLst/>
          </a:prstGeom>
          <a:solidFill>
            <a:srgbClr val="FBFFF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573200" y="1089335"/>
            <a:ext cx="5385306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spc="60">
                <a:solidFill>
                  <a:srgbClr val="556665"/>
                </a:solidFill>
                <a:latin typeface="Quando"/>
              </a:rPr>
              <a:t>Roles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500861" y="3436827"/>
            <a:ext cx="3422464" cy="4163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99"/>
              </a:lnSpc>
            </a:pPr>
            <a:r>
              <a:rPr lang="en-US" sz="3399" spc="101">
                <a:solidFill>
                  <a:srgbClr val="FBFFFF"/>
                </a:solidFill>
                <a:latin typeface="Montserrat Medium Italics"/>
              </a:rPr>
              <a:t>Staff</a:t>
            </a:r>
          </a:p>
          <a:p>
            <a:pPr>
              <a:lnSpc>
                <a:spcPts val="8499"/>
              </a:lnSpc>
            </a:pPr>
            <a:r>
              <a:rPr lang="en-US" sz="3399" spc="101">
                <a:solidFill>
                  <a:srgbClr val="FBFFFF"/>
                </a:solidFill>
                <a:latin typeface="Montserrat Medium Italics"/>
              </a:rPr>
              <a:t>LBA</a:t>
            </a:r>
          </a:p>
          <a:p>
            <a:pPr>
              <a:lnSpc>
                <a:spcPts val="8499"/>
              </a:lnSpc>
            </a:pPr>
            <a:r>
              <a:rPr lang="en-US" sz="3399" spc="101">
                <a:solidFill>
                  <a:srgbClr val="FBFFFF"/>
                </a:solidFill>
                <a:latin typeface="Montserrat Medium Italics"/>
              </a:rPr>
              <a:t>Congregation</a:t>
            </a:r>
          </a:p>
          <a:p>
            <a:pPr>
              <a:lnSpc>
                <a:spcPts val="8499"/>
              </a:lnSpc>
            </a:pPr>
            <a:r>
              <a:rPr lang="en-US" sz="3399" spc="101">
                <a:solidFill>
                  <a:srgbClr val="FBFFFF"/>
                </a:solidFill>
                <a:latin typeface="Montserrat Medium Italics"/>
              </a:rPr>
              <a:t>World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681724" y="3332052"/>
            <a:ext cx="4606276" cy="41630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99"/>
              </a:lnSpc>
            </a:pPr>
            <a:r>
              <a:rPr lang="en-US" sz="3399" spc="101">
                <a:solidFill>
                  <a:srgbClr val="FBFFFF"/>
                </a:solidFill>
                <a:latin typeface="Montserrat Medium Italics"/>
              </a:rPr>
              <a:t>Designing</a:t>
            </a:r>
          </a:p>
          <a:p>
            <a:pPr>
              <a:lnSpc>
                <a:spcPts val="8499"/>
              </a:lnSpc>
            </a:pPr>
            <a:r>
              <a:rPr lang="en-US" sz="3399" spc="101">
                <a:solidFill>
                  <a:srgbClr val="FBFFFF"/>
                </a:solidFill>
                <a:latin typeface="Montserrat Medium Italics"/>
              </a:rPr>
              <a:t>Supporting</a:t>
            </a:r>
          </a:p>
          <a:p>
            <a:pPr>
              <a:lnSpc>
                <a:spcPts val="8499"/>
              </a:lnSpc>
            </a:pPr>
            <a:r>
              <a:rPr lang="en-US" sz="3399" spc="101">
                <a:solidFill>
                  <a:srgbClr val="FBFFFF"/>
                </a:solidFill>
                <a:latin typeface="Montserrat Medium Italics"/>
              </a:rPr>
              <a:t>Serving </a:t>
            </a:r>
          </a:p>
          <a:p>
            <a:pPr algn="just">
              <a:lnSpc>
                <a:spcPts val="8500"/>
              </a:lnSpc>
            </a:pPr>
            <a:r>
              <a:rPr lang="en-US" sz="3400" spc="102">
                <a:solidFill>
                  <a:srgbClr val="FBFFFF"/>
                </a:solidFill>
                <a:latin typeface="Montserrat Medium Italics"/>
              </a:rPr>
              <a:t>Reached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923325" y="2027369"/>
            <a:ext cx="6685056" cy="10998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3399" spc="101">
                <a:solidFill>
                  <a:srgbClr val="556665"/>
                </a:solidFill>
                <a:latin typeface="Montserrat Medium Italics"/>
              </a:rPr>
              <a:t>The Beautiful Tension of Leadership</a:t>
            </a:r>
          </a:p>
        </p:txBody>
      </p:sp>
      <p:sp>
        <p:nvSpPr>
          <p:cNvPr name="AutoShape 8" id="8"/>
          <p:cNvSpPr/>
          <p:nvPr/>
        </p:nvSpPr>
        <p:spPr>
          <a:xfrm flipV="true">
            <a:off x="6417138" y="3908314"/>
            <a:ext cx="5697430" cy="0"/>
          </a:xfrm>
          <a:prstGeom prst="line">
            <a:avLst/>
          </a:prstGeom>
          <a:ln cap="flat" w="104775">
            <a:solidFill>
              <a:srgbClr val="FBFFFF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9" id="9"/>
          <p:cNvSpPr/>
          <p:nvPr/>
        </p:nvSpPr>
        <p:spPr>
          <a:xfrm flipV="true">
            <a:off x="6417138" y="5195887"/>
            <a:ext cx="5697430" cy="0"/>
          </a:xfrm>
          <a:prstGeom prst="line">
            <a:avLst/>
          </a:prstGeom>
          <a:ln cap="flat" w="104775">
            <a:solidFill>
              <a:srgbClr val="FBFFFF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0" id="10"/>
          <p:cNvSpPr/>
          <p:nvPr/>
        </p:nvSpPr>
        <p:spPr>
          <a:xfrm>
            <a:off x="6417138" y="6384776"/>
            <a:ext cx="5697430" cy="0"/>
          </a:xfrm>
          <a:prstGeom prst="line">
            <a:avLst/>
          </a:prstGeom>
          <a:ln cap="flat" w="104775">
            <a:solidFill>
              <a:srgbClr val="FBFFFF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1" id="11"/>
          <p:cNvSpPr/>
          <p:nvPr/>
        </p:nvSpPr>
        <p:spPr>
          <a:xfrm>
            <a:off x="6417138" y="7547500"/>
            <a:ext cx="5697430" cy="0"/>
          </a:xfrm>
          <a:prstGeom prst="line">
            <a:avLst/>
          </a:prstGeom>
          <a:ln cap="flat" w="104775">
            <a:solidFill>
              <a:srgbClr val="FBFFFF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Freeform 12" id="12"/>
          <p:cNvSpPr/>
          <p:nvPr/>
        </p:nvSpPr>
        <p:spPr>
          <a:xfrm flipH="false" flipV="false" rot="0">
            <a:off x="14090113" y="9258300"/>
            <a:ext cx="4034730" cy="893616"/>
          </a:xfrm>
          <a:custGeom>
            <a:avLst/>
            <a:gdLst/>
            <a:ahLst/>
            <a:cxnLst/>
            <a:rect r="r" b="b" t="t" l="l"/>
            <a:pathLst>
              <a:path h="893616" w="4034730">
                <a:moveTo>
                  <a:pt x="0" y="0"/>
                </a:moveTo>
                <a:lnTo>
                  <a:pt x="4034729" y="0"/>
                </a:lnTo>
                <a:lnTo>
                  <a:pt x="4034729" y="893616"/>
                </a:lnTo>
                <a:lnTo>
                  <a:pt x="0" y="89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6" b="-301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08528" y="9871247"/>
            <a:ext cx="127546" cy="28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"/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566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4172" y="-114090"/>
            <a:ext cx="18436343" cy="1270100"/>
          </a:xfrm>
          <a:prstGeom prst="rect">
            <a:avLst/>
          </a:prstGeom>
          <a:solidFill>
            <a:srgbClr val="FBFFFF">
              <a:alpha val="21961"/>
            </a:srgbClr>
          </a:solidFill>
        </p:spPr>
      </p:sp>
      <p:sp>
        <p:nvSpPr>
          <p:cNvPr name="AutoShape 3" id="3"/>
          <p:cNvSpPr/>
          <p:nvPr/>
        </p:nvSpPr>
        <p:spPr>
          <a:xfrm rot="0">
            <a:off x="5923325" y="-307502"/>
            <a:ext cx="6685056" cy="3418798"/>
          </a:xfrm>
          <a:prstGeom prst="rect">
            <a:avLst/>
          </a:prstGeom>
          <a:solidFill>
            <a:srgbClr val="FBFFF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573200" y="1089335"/>
            <a:ext cx="5385306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spc="60">
                <a:solidFill>
                  <a:srgbClr val="556665"/>
                </a:solidFill>
                <a:latin typeface="Quando"/>
              </a:rPr>
              <a:t>Strategy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3841179" y="7442646"/>
            <a:ext cx="4606276" cy="1394271"/>
            <a:chOff x="0" y="0"/>
            <a:chExt cx="6141702" cy="1859027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25353" y="1146557"/>
              <a:ext cx="6090995" cy="7124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49"/>
                </a:lnSpc>
              </a:pPr>
              <a:r>
                <a:rPr lang="en-US" sz="3099" spc="30">
                  <a:solidFill>
                    <a:srgbClr val="FBFFFF"/>
                  </a:solidFill>
                  <a:latin typeface="Montserrat"/>
                </a:rPr>
                <a:t>Get the structure right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-38100"/>
              <a:ext cx="6141702" cy="717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20"/>
                </a:lnSpc>
              </a:pPr>
              <a:r>
                <a:rPr lang="en-US" sz="3400" spc="102">
                  <a:solidFill>
                    <a:srgbClr val="FBFFFF"/>
                  </a:solidFill>
                  <a:latin typeface="Montserrat Medium Italics"/>
                </a:rPr>
                <a:t>Simplify &gt; Systems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9696751" y="5143500"/>
            <a:ext cx="4993776" cy="1409511"/>
            <a:chOff x="0" y="0"/>
            <a:chExt cx="6658368" cy="187934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27486" y="1156082"/>
              <a:ext cx="6603395" cy="723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199" spc="31">
                  <a:solidFill>
                    <a:srgbClr val="FBFFFF"/>
                  </a:solidFill>
                  <a:latin typeface="Montserrat"/>
                </a:rPr>
                <a:t>Get the attitude right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-38100"/>
              <a:ext cx="6658368" cy="717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20"/>
                </a:lnSpc>
              </a:pPr>
              <a:r>
                <a:rPr lang="en-US" sz="3400" spc="102">
                  <a:solidFill>
                    <a:srgbClr val="FBFFFF"/>
                  </a:solidFill>
                  <a:latin typeface="Montserrat Medium Italics"/>
                </a:rPr>
                <a:t>Expect &gt; Motivation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0084250" y="7353111"/>
            <a:ext cx="4606276" cy="1409511"/>
            <a:chOff x="0" y="0"/>
            <a:chExt cx="6141702" cy="1879348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25353" y="1156082"/>
              <a:ext cx="6090995" cy="723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199" spc="31">
                  <a:solidFill>
                    <a:srgbClr val="FBFFFF"/>
                  </a:solidFill>
                  <a:latin typeface="Montserrat"/>
                </a:rPr>
                <a:t>Get the action right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-38100"/>
              <a:ext cx="6141702" cy="717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20"/>
                </a:lnSpc>
              </a:pPr>
              <a:r>
                <a:rPr lang="en-US" sz="3400" spc="102">
                  <a:solidFill>
                    <a:srgbClr val="FBFFFF"/>
                  </a:solidFill>
                  <a:latin typeface="Montserrat Medium Italics"/>
                </a:rPr>
                <a:t>Multiply &gt; Focus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5923325" y="2563926"/>
            <a:ext cx="6685056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3399" spc="101">
                <a:solidFill>
                  <a:srgbClr val="556665"/>
                </a:solidFill>
                <a:latin typeface="Montserrat Medium Italics"/>
              </a:rPr>
              <a:t>Our Constant Companions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3719326" y="5186493"/>
            <a:ext cx="4606276" cy="1409511"/>
            <a:chOff x="0" y="0"/>
            <a:chExt cx="6141702" cy="1879348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25353" y="1156082"/>
              <a:ext cx="6090995" cy="7232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99"/>
                </a:lnSpc>
              </a:pPr>
              <a:r>
                <a:rPr lang="en-US" sz="3199" spc="31">
                  <a:solidFill>
                    <a:srgbClr val="FBFFFF"/>
                  </a:solidFill>
                  <a:latin typeface="Montserrat"/>
                </a:rPr>
                <a:t>Get the content right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38100"/>
              <a:ext cx="6141702" cy="71712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420"/>
                </a:lnSpc>
              </a:pPr>
              <a:r>
                <a:rPr lang="en-US" sz="3400" spc="102">
                  <a:solidFill>
                    <a:srgbClr val="FBFFFF"/>
                  </a:solidFill>
                  <a:latin typeface="Montserrat Medium Italics"/>
                </a:rPr>
                <a:t>Deepen &gt; Quality</a:t>
              </a:r>
            </a:p>
          </p:txBody>
        </p:sp>
      </p:grpSp>
      <p:sp>
        <p:nvSpPr>
          <p:cNvPr name="AutoShape 18" id="18"/>
          <p:cNvSpPr/>
          <p:nvPr/>
        </p:nvSpPr>
        <p:spPr>
          <a:xfrm>
            <a:off x="5962582" y="7042897"/>
            <a:ext cx="6492240" cy="0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9" id="19"/>
          <p:cNvSpPr/>
          <p:nvPr/>
        </p:nvSpPr>
        <p:spPr>
          <a:xfrm flipH="true" flipV="true">
            <a:off x="9144000" y="4446831"/>
            <a:ext cx="45653" cy="5230233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20" id="20"/>
          <p:cNvSpPr/>
          <p:nvPr/>
        </p:nvSpPr>
        <p:spPr>
          <a:xfrm flipH="false" flipV="false" rot="0">
            <a:off x="14090113" y="9258300"/>
            <a:ext cx="4034730" cy="893616"/>
          </a:xfrm>
          <a:custGeom>
            <a:avLst/>
            <a:gdLst/>
            <a:ahLst/>
            <a:cxnLst/>
            <a:rect r="r" b="b" t="t" l="l"/>
            <a:pathLst>
              <a:path h="893616" w="4034730">
                <a:moveTo>
                  <a:pt x="0" y="0"/>
                </a:moveTo>
                <a:lnTo>
                  <a:pt x="4034729" y="0"/>
                </a:lnTo>
                <a:lnTo>
                  <a:pt x="4034729" y="893616"/>
                </a:lnTo>
                <a:lnTo>
                  <a:pt x="0" y="89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6" b="-301"/>
            </a:stretch>
          </a:blipFill>
        </p:spPr>
      </p:sp>
      <p:sp>
        <p:nvSpPr>
          <p:cNvPr name="TextBox 21" id="21"/>
          <p:cNvSpPr txBox="true"/>
          <p:nvPr/>
        </p:nvSpPr>
        <p:spPr>
          <a:xfrm rot="0">
            <a:off x="202873" y="9871247"/>
            <a:ext cx="138857" cy="28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"/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566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4172" y="-114090"/>
            <a:ext cx="18436343" cy="1270100"/>
          </a:xfrm>
          <a:prstGeom prst="rect">
            <a:avLst/>
          </a:prstGeom>
          <a:solidFill>
            <a:srgbClr val="FBFFFF">
              <a:alpha val="21961"/>
            </a:srgbClr>
          </a:solidFill>
        </p:spPr>
      </p:sp>
      <p:sp>
        <p:nvSpPr>
          <p:cNvPr name="AutoShape 3" id="3"/>
          <p:cNvSpPr/>
          <p:nvPr/>
        </p:nvSpPr>
        <p:spPr>
          <a:xfrm rot="0">
            <a:off x="5923325" y="-307502"/>
            <a:ext cx="6685056" cy="3112877"/>
          </a:xfrm>
          <a:prstGeom prst="rect">
            <a:avLst/>
          </a:prstGeom>
          <a:solidFill>
            <a:srgbClr val="FBFFFF"/>
          </a:solid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636314" y="3002208"/>
          <a:ext cx="17259077" cy="6044576"/>
        </p:xfrm>
        <a:graphic>
          <a:graphicData uri="http://schemas.openxmlformats.org/drawingml/2006/table">
            <a:tbl>
              <a:tblPr/>
              <a:tblGrid>
                <a:gridCol w="6073250"/>
                <a:gridCol w="5316976"/>
                <a:gridCol w="5868851"/>
              </a:tblGrid>
              <a:tr h="197263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Montserrat"/>
                        </a:rPr>
                        <a:t>Be faithful in your attendance at church services and activities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Montserrat"/>
                        </a:rPr>
                        <a:t>Believe and practice the Biblical teaching of tithing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Montserrat"/>
                        </a:rPr>
                        <a:t>Represent the membership of the church in your voting and discussions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399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Montserrat"/>
                        </a:rPr>
                        <a:t>Lead an exemplary life of Christian faith and conduct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Montserrat"/>
                        </a:rPr>
                        <a:t>Support the majority action of the LBA and the Local Church Conference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Montserrat"/>
                        </a:rPr>
                        <a:t>Serve regularly and joyfully within the church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553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1A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639"/>
                        </a:lnSpc>
                        <a:defRPr/>
                      </a:pPr>
                      <a:r>
                        <a:rPr lang="en-US" sz="2599">
                          <a:solidFill>
                            <a:srgbClr val="FFFFFF"/>
                          </a:solidFill>
                          <a:latin typeface="Montserrat"/>
                        </a:rPr>
                        <a:t>Be a person of faith, believing God can do anything He asks us to do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A1A1"/>
                    </a:solidFill>
                  </a:tcPr>
                </a:tc>
              </a:tr>
            </a:tbl>
          </a:graphicData>
        </a:graphic>
      </p:graphicFrame>
      <p:sp>
        <p:nvSpPr>
          <p:cNvPr name="TextBox 5" id="5"/>
          <p:cNvSpPr txBox="true"/>
          <p:nvPr/>
        </p:nvSpPr>
        <p:spPr>
          <a:xfrm rot="0">
            <a:off x="6248262" y="1089335"/>
            <a:ext cx="6035181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spc="60">
                <a:solidFill>
                  <a:srgbClr val="556665"/>
                </a:solidFill>
                <a:latin typeface="Quando"/>
              </a:rPr>
              <a:t>Requirements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090113" y="9258300"/>
            <a:ext cx="4034730" cy="893616"/>
          </a:xfrm>
          <a:custGeom>
            <a:avLst/>
            <a:gdLst/>
            <a:ahLst/>
            <a:cxnLst/>
            <a:rect r="r" b="b" t="t" l="l"/>
            <a:pathLst>
              <a:path h="893616" w="4034730">
                <a:moveTo>
                  <a:pt x="0" y="0"/>
                </a:moveTo>
                <a:lnTo>
                  <a:pt x="4034729" y="0"/>
                </a:lnTo>
                <a:lnTo>
                  <a:pt x="4034729" y="893616"/>
                </a:lnTo>
                <a:lnTo>
                  <a:pt x="0" y="89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6" b="-301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19021" y="9871247"/>
            <a:ext cx="106561" cy="28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"/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566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841179" y="3806592"/>
            <a:ext cx="10849347" cy="34123"/>
          </a:xfrm>
          <a:prstGeom prst="rect">
            <a:avLst/>
          </a:prstGeom>
          <a:solidFill>
            <a:srgbClr val="FBFFFF"/>
          </a:solidFill>
        </p:spPr>
      </p:sp>
      <p:sp>
        <p:nvSpPr>
          <p:cNvPr name="AutoShape 3" id="3"/>
          <p:cNvSpPr/>
          <p:nvPr/>
        </p:nvSpPr>
        <p:spPr>
          <a:xfrm rot="0">
            <a:off x="-74172" y="-114090"/>
            <a:ext cx="18436343" cy="1270100"/>
          </a:xfrm>
          <a:prstGeom prst="rect">
            <a:avLst/>
          </a:prstGeom>
          <a:solidFill>
            <a:srgbClr val="FBFFFF">
              <a:alpha val="21961"/>
            </a:srgbClr>
          </a:solidFill>
        </p:spPr>
      </p:sp>
      <p:sp>
        <p:nvSpPr>
          <p:cNvPr name="AutoShape 4" id="4"/>
          <p:cNvSpPr/>
          <p:nvPr/>
        </p:nvSpPr>
        <p:spPr>
          <a:xfrm rot="0">
            <a:off x="5923325" y="-307502"/>
            <a:ext cx="6685056" cy="3418798"/>
          </a:xfrm>
          <a:prstGeom prst="rect">
            <a:avLst/>
          </a:prstGeom>
          <a:solidFill>
            <a:srgbClr val="FBFFFF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6267316" y="1089335"/>
            <a:ext cx="5998219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spc="60">
                <a:solidFill>
                  <a:srgbClr val="556665"/>
                </a:solidFill>
                <a:latin typeface="Quando"/>
              </a:rPr>
              <a:t>Commitments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3719326" y="3684739"/>
            <a:ext cx="243706" cy="243706"/>
            <a:chOff x="0" y="0"/>
            <a:chExt cx="6350000" cy="6350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FFFF"/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4446821" y="3684739"/>
            <a:ext cx="243706" cy="243706"/>
            <a:chOff x="0" y="0"/>
            <a:chExt cx="6350000" cy="6350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FFFF"/>
            </a:solid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9265853" y="3718862"/>
            <a:ext cx="243706" cy="243706"/>
            <a:chOff x="0" y="0"/>
            <a:chExt cx="6350000" cy="63500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BFFFF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3373761" y="4248542"/>
            <a:ext cx="11540478" cy="6359337"/>
            <a:chOff x="0" y="0"/>
            <a:chExt cx="15387304" cy="8479116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63520" y="922402"/>
              <a:ext cx="15260264" cy="75567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749"/>
                </a:lnSpc>
              </a:pPr>
              <a:r>
                <a:rPr lang="en-US" sz="3099" spc="68">
                  <a:solidFill>
                    <a:srgbClr val="FBFFFF"/>
                  </a:solidFill>
                  <a:latin typeface="Montserrat"/>
                </a:rPr>
                <a:t>• Foundations for new ministry</a:t>
              </a:r>
            </a:p>
            <a:p>
              <a:pPr algn="ctr">
                <a:lnSpc>
                  <a:spcPts val="7749"/>
                </a:lnSpc>
              </a:pPr>
              <a:r>
                <a:rPr lang="en-US" sz="3099" spc="68">
                  <a:solidFill>
                    <a:srgbClr val="FBFFFF"/>
                  </a:solidFill>
                  <a:latin typeface="Montserrat"/>
                </a:rPr>
                <a:t>• Repair ineffective ministries that are still viable</a:t>
              </a:r>
            </a:p>
            <a:p>
              <a:pPr algn="ctr">
                <a:lnSpc>
                  <a:spcPts val="7749"/>
                </a:lnSpc>
              </a:pPr>
              <a:r>
                <a:rPr lang="en-US" sz="3099" spc="68">
                  <a:solidFill>
                    <a:srgbClr val="FBFFFF"/>
                  </a:solidFill>
                  <a:latin typeface="Montserrat"/>
                </a:rPr>
                <a:t>• Bridges across issues that divide</a:t>
              </a:r>
            </a:p>
            <a:p>
              <a:pPr algn="ctr">
                <a:lnSpc>
                  <a:spcPts val="7749"/>
                </a:lnSpc>
              </a:pPr>
              <a:r>
                <a:rPr lang="en-US" sz="3099" spc="68">
                  <a:solidFill>
                    <a:srgbClr val="FBFFFF"/>
                  </a:solidFill>
                  <a:latin typeface="Montserrat"/>
                </a:rPr>
                <a:t>• Platforms for more effective ministry</a:t>
              </a:r>
            </a:p>
            <a:p>
              <a:pPr algn="ctr">
                <a:lnSpc>
                  <a:spcPts val="7749"/>
                </a:lnSpc>
              </a:pPr>
              <a:r>
                <a:rPr lang="en-US" sz="3099" spc="68">
                  <a:solidFill>
                    <a:srgbClr val="FBFFFF"/>
                  </a:solidFill>
                  <a:latin typeface="Montserrat"/>
                </a:rPr>
                <a:t>• Highways into the future</a:t>
              </a:r>
            </a:p>
            <a:p>
              <a:pPr algn="ctr">
                <a:lnSpc>
                  <a:spcPts val="7749"/>
                </a:lnSpc>
              </a:pP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38100"/>
              <a:ext cx="15387304" cy="78824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809"/>
                </a:lnSpc>
              </a:pPr>
              <a:r>
                <a:rPr lang="en-US" sz="3699" spc="110">
                  <a:solidFill>
                    <a:srgbClr val="FBFFFF"/>
                  </a:solidFill>
                  <a:latin typeface="Montserrat Medium Italics"/>
                </a:rPr>
                <a:t>I will use my leadership influence to build:</a:t>
              </a:r>
            </a:p>
          </p:txBody>
        </p:sp>
      </p:grpSp>
      <p:sp>
        <p:nvSpPr>
          <p:cNvPr name="Freeform 15" id="15"/>
          <p:cNvSpPr/>
          <p:nvPr/>
        </p:nvSpPr>
        <p:spPr>
          <a:xfrm flipH="false" flipV="false" rot="0">
            <a:off x="14090113" y="9258300"/>
            <a:ext cx="4034730" cy="893616"/>
          </a:xfrm>
          <a:custGeom>
            <a:avLst/>
            <a:gdLst/>
            <a:ahLst/>
            <a:cxnLst/>
            <a:rect r="r" b="b" t="t" l="l"/>
            <a:pathLst>
              <a:path h="893616" w="4034730">
                <a:moveTo>
                  <a:pt x="0" y="0"/>
                </a:moveTo>
                <a:lnTo>
                  <a:pt x="4034729" y="0"/>
                </a:lnTo>
                <a:lnTo>
                  <a:pt x="4034729" y="893616"/>
                </a:lnTo>
                <a:lnTo>
                  <a:pt x="0" y="89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6" b="-301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207115" y="9871247"/>
            <a:ext cx="130373" cy="28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"/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5666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-74172" y="-114090"/>
            <a:ext cx="18436343" cy="1270100"/>
          </a:xfrm>
          <a:prstGeom prst="rect">
            <a:avLst/>
          </a:prstGeom>
          <a:solidFill>
            <a:srgbClr val="FBFFFF">
              <a:alpha val="21961"/>
            </a:srgbClr>
          </a:solidFill>
        </p:spPr>
      </p:sp>
      <p:sp>
        <p:nvSpPr>
          <p:cNvPr name="AutoShape 3" id="3"/>
          <p:cNvSpPr/>
          <p:nvPr/>
        </p:nvSpPr>
        <p:spPr>
          <a:xfrm rot="0">
            <a:off x="5923325" y="-307502"/>
            <a:ext cx="6685056" cy="3418798"/>
          </a:xfrm>
          <a:prstGeom prst="rect">
            <a:avLst/>
          </a:prstGeom>
          <a:solidFill>
            <a:srgbClr val="FBFFFF"/>
          </a:solidFill>
        </p:spPr>
      </p:sp>
      <p:sp>
        <p:nvSpPr>
          <p:cNvPr name="TextBox 4" id="4"/>
          <p:cNvSpPr txBox="true"/>
          <p:nvPr/>
        </p:nvSpPr>
        <p:spPr>
          <a:xfrm rot="0">
            <a:off x="6267316" y="1089335"/>
            <a:ext cx="5998219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00"/>
              </a:lnSpc>
            </a:pPr>
            <a:r>
              <a:rPr lang="en-US" sz="6000" spc="60">
                <a:solidFill>
                  <a:srgbClr val="556665"/>
                </a:solidFill>
                <a:latin typeface="Quando"/>
              </a:rPr>
              <a:t>Commitments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45589" y="4171487"/>
            <a:ext cx="8698411" cy="57283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85"/>
              </a:lnSpc>
            </a:pPr>
            <a:r>
              <a:rPr lang="en-US" sz="2700" spc="59">
                <a:solidFill>
                  <a:srgbClr val="FBFFFF"/>
                </a:solidFill>
                <a:latin typeface="Montserrat"/>
              </a:rPr>
              <a:t>• The only silly question is the one that is never asked.</a:t>
            </a:r>
          </a:p>
          <a:p>
            <a:pPr>
              <a:lnSpc>
                <a:spcPts val="4185"/>
              </a:lnSpc>
            </a:pPr>
            <a:r>
              <a:rPr lang="en-US" sz="2700" spc="59">
                <a:solidFill>
                  <a:srgbClr val="FBFFFF"/>
                </a:solidFill>
                <a:latin typeface="Montserrat"/>
              </a:rPr>
              <a:t>• Every person’s opinion is valuable.</a:t>
            </a:r>
          </a:p>
          <a:p>
            <a:pPr>
              <a:lnSpc>
                <a:spcPts val="4185"/>
              </a:lnSpc>
            </a:pPr>
            <a:r>
              <a:rPr lang="en-US" sz="2700" spc="59">
                <a:solidFill>
                  <a:srgbClr val="FBFFFF"/>
                </a:solidFill>
                <a:latin typeface="Montserrat"/>
              </a:rPr>
              <a:t>• I refuse to sin against you.</a:t>
            </a:r>
          </a:p>
          <a:p>
            <a:pPr>
              <a:lnSpc>
                <a:spcPts val="4185"/>
              </a:lnSpc>
            </a:pPr>
            <a:r>
              <a:rPr lang="en-US" sz="2700" spc="59">
                <a:solidFill>
                  <a:srgbClr val="FBFFFF"/>
                </a:solidFill>
                <a:latin typeface="Montserrat"/>
              </a:rPr>
              <a:t>• We will make decisions based on truth. Not on personal agendas, to simply quiet a squeaky wheel, or without careful thought and prayer.</a:t>
            </a:r>
          </a:p>
          <a:p>
            <a:pPr>
              <a:lnSpc>
                <a:spcPts val="4185"/>
              </a:lnSpc>
            </a:pPr>
            <a:r>
              <a:rPr lang="en-US" sz="2700" spc="59">
                <a:solidFill>
                  <a:srgbClr val="FBFFFF"/>
                </a:solidFill>
                <a:latin typeface="Montserrat"/>
              </a:rPr>
              <a:t>To help this process we will usually introduce most items as a “Study Item.” It will stay there for a month before it is moved to an “Action Item”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91879" y="3073196"/>
            <a:ext cx="16230600" cy="600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09"/>
              </a:lnSpc>
            </a:pPr>
            <a:r>
              <a:rPr lang="en-US" sz="3699" spc="110">
                <a:solidFill>
                  <a:srgbClr val="FBFFFF"/>
                </a:solidFill>
                <a:latin typeface="Montserrat Medium Italics"/>
              </a:rPr>
              <a:t>I will value every member of this leadership team: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94793" y="4172090"/>
            <a:ext cx="8230050" cy="57451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85"/>
              </a:lnSpc>
            </a:pPr>
            <a:r>
              <a:rPr lang="en-US" sz="2700" spc="59">
                <a:solidFill>
                  <a:srgbClr val="FBFFFF"/>
                </a:solidFill>
                <a:latin typeface="Montserrat"/>
              </a:rPr>
              <a:t>• Issues of concern or conflict that directly affect other team members</a:t>
            </a:r>
          </a:p>
          <a:p>
            <a:pPr>
              <a:lnSpc>
                <a:spcPts val="4185"/>
              </a:lnSpc>
            </a:pPr>
            <a:r>
              <a:rPr lang="en-US" sz="2700" spc="59">
                <a:solidFill>
                  <a:srgbClr val="FBFFFF"/>
                </a:solidFill>
                <a:latin typeface="Montserrat"/>
              </a:rPr>
              <a:t>will be discussed between the individuals as a first step (Matt. 18:15-16). If resolution does not occur, the issue then comes before the</a:t>
            </a:r>
          </a:p>
          <a:p>
            <a:pPr>
              <a:lnSpc>
                <a:spcPts val="4185"/>
              </a:lnSpc>
            </a:pPr>
            <a:r>
              <a:rPr lang="en-US" sz="2700" spc="59">
                <a:solidFill>
                  <a:srgbClr val="FBFFFF"/>
                </a:solidFill>
                <a:latin typeface="Montserrat"/>
              </a:rPr>
              <a:t>board.</a:t>
            </a:r>
          </a:p>
          <a:p>
            <a:pPr>
              <a:lnSpc>
                <a:spcPts val="4185"/>
              </a:lnSpc>
            </a:pPr>
            <a:r>
              <a:rPr lang="en-US" sz="2700" spc="59">
                <a:solidFill>
                  <a:srgbClr val="FBFFFF"/>
                </a:solidFill>
                <a:latin typeface="Montserrat"/>
              </a:rPr>
              <a:t>• Confidentiality is a way of respecting each other.</a:t>
            </a:r>
          </a:p>
          <a:p>
            <a:pPr>
              <a:lnSpc>
                <a:spcPts val="4185"/>
              </a:lnSpc>
            </a:pPr>
            <a:r>
              <a:rPr lang="en-US" sz="2700" spc="59">
                <a:solidFill>
                  <a:srgbClr val="FBFFFF"/>
                </a:solidFill>
                <a:latin typeface="Montserrat"/>
              </a:rPr>
              <a:t>• I will pray for each member of this team regularly.</a:t>
            </a:r>
          </a:p>
          <a:p>
            <a:pPr>
              <a:lnSpc>
                <a:spcPts val="4339"/>
              </a:lnSpc>
            </a:pPr>
          </a:p>
        </p:txBody>
      </p:sp>
      <p:sp>
        <p:nvSpPr>
          <p:cNvPr name="AutoShape 8" id="8"/>
          <p:cNvSpPr/>
          <p:nvPr/>
        </p:nvSpPr>
        <p:spPr>
          <a:xfrm flipH="true" flipV="true">
            <a:off x="9426229" y="4472418"/>
            <a:ext cx="45653" cy="5230233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9" id="9"/>
          <p:cNvSpPr/>
          <p:nvPr/>
        </p:nvSpPr>
        <p:spPr>
          <a:xfrm flipH="false" flipV="false" rot="0">
            <a:off x="14090113" y="9258300"/>
            <a:ext cx="4034730" cy="893616"/>
          </a:xfrm>
          <a:custGeom>
            <a:avLst/>
            <a:gdLst/>
            <a:ahLst/>
            <a:cxnLst/>
            <a:rect r="r" b="b" t="t" l="l"/>
            <a:pathLst>
              <a:path h="893616" w="4034730">
                <a:moveTo>
                  <a:pt x="0" y="0"/>
                </a:moveTo>
                <a:lnTo>
                  <a:pt x="4034729" y="0"/>
                </a:lnTo>
                <a:lnTo>
                  <a:pt x="4034729" y="893616"/>
                </a:lnTo>
                <a:lnTo>
                  <a:pt x="0" y="8936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66" b="-301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0123" y="9871247"/>
            <a:ext cx="138708" cy="280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Canva Sans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DAFz0GaW9A8</dc:identifier>
  <dcterms:modified xsi:type="dcterms:W3CDTF">2011-08-01T06:04:30Z</dcterms:modified>
  <cp:revision>1</cp:revision>
  <dc:title>LBA Training</dc:title>
</cp:coreProperties>
</file>